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7" r:id="rId3"/>
    <p:sldId id="265" r:id="rId4"/>
    <p:sldId id="262" r:id="rId5"/>
    <p:sldId id="284" r:id="rId6"/>
    <p:sldId id="267" r:id="rId7"/>
    <p:sldId id="263" r:id="rId8"/>
    <p:sldId id="278" r:id="rId9"/>
    <p:sldId id="269" r:id="rId10"/>
    <p:sldId id="272" r:id="rId11"/>
    <p:sldId id="273" r:id="rId12"/>
    <p:sldId id="270" r:id="rId13"/>
    <p:sldId id="271" r:id="rId14"/>
    <p:sldId id="275" r:id="rId15"/>
    <p:sldId id="274" r:id="rId16"/>
    <p:sldId id="277" r:id="rId17"/>
    <p:sldId id="279" r:id="rId18"/>
    <p:sldId id="280" r:id="rId19"/>
    <p:sldId id="281" r:id="rId20"/>
    <p:sldId id="282" r:id="rId21"/>
    <p:sldId id="283" r:id="rId22"/>
    <p:sldId id="260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355" y="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269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0916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076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39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50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0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740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9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66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60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ADBB6-2528-464A-A307-139B018918CF}" type="datetimeFigureOut">
              <a:rPr lang="pt-BR" smtClean="0"/>
              <a:t>27/06/2019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601D2-1BDB-4DF5-AA09-433F5F44CA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71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42605" y="1533871"/>
            <a:ext cx="9440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52º Congresso Nacional da ABIPEM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817341" y="3451169"/>
            <a:ext cx="6557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accent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Douglas Figueiredo – 28/06, 11h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B14F38CC-03E3-4C38-8EB8-3A0F482E8C03}"/>
              </a:ext>
            </a:extLst>
          </p:cNvPr>
          <p:cNvSpPr/>
          <p:nvPr/>
        </p:nvSpPr>
        <p:spPr>
          <a:xfrm>
            <a:off x="1715919" y="2762606"/>
            <a:ext cx="87601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latin typeface="Book Antiqua" panose="02040602050305030304" pitchFamily="18" charset="0"/>
                <a:cs typeface="Arial" panose="020B0604020202020204" pitchFamily="34" charset="0"/>
              </a:rPr>
              <a:t>Acúmulo de Benefícios – PEC 6/19</a:t>
            </a:r>
          </a:p>
        </p:txBody>
      </p:sp>
    </p:spTree>
    <p:extLst>
      <p:ext uri="{BB962C8B-B14F-4D97-AF65-F5344CB8AC3E}">
        <p14:creationId xmlns:p14="http://schemas.microsoft.com/office/powerpoint/2010/main" val="4105983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Art. 12 (...) - § 10. A acumulação de benefícios previdenciários observará os seguintes requisitos:</a:t>
            </a:r>
          </a:p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I - é vedado o recebimento conjunto de mais de uma aposentadoria à conta de regime de previdência de que trata este artigo, ressalvadas as aposentadorias decorrentes dos cargos acumuláveis na forma prevista no art. 37 da Constituição;</a:t>
            </a:r>
          </a:p>
        </p:txBody>
      </p:sp>
    </p:spTree>
    <p:extLst>
      <p:ext uri="{BB962C8B-B14F-4D97-AF65-F5344CB8AC3E}">
        <p14:creationId xmlns:p14="http://schemas.microsoft.com/office/powerpoint/2010/main" val="453197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Art. 12 (...) - § 10. A acumulação de benefícios previdenciários observará os seguintes requisitos:</a:t>
            </a:r>
          </a:p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II - é vedado o recebimento de mais de uma pensão por morte deixada por cônjuge ou companheiro à conta de regime de previdência de que trata este artigo, ressalvadas as pensões do mesmo instituidor decorrentes dos cargos acumuláveis na forma prevista no art. 37 da Constituição, observado o disposto no inciso III;</a:t>
            </a:r>
          </a:p>
        </p:txBody>
      </p:sp>
    </p:spTree>
    <p:extLst>
      <p:ext uri="{BB962C8B-B14F-4D97-AF65-F5344CB8AC3E}">
        <p14:creationId xmlns:p14="http://schemas.microsoft.com/office/powerpoint/2010/main" val="841711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2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Art. 12 (...) - § 10. A acumulação de benefícios previdenciários observará os seguintes requisitos:</a:t>
            </a:r>
          </a:p>
          <a:p>
            <a:pPr algn="just"/>
            <a:endParaRPr lang="pt-BR" sz="14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III - no recebimento de mais de uma pensão por morte deixada por cônjuge ou companheiro e de pensão por morte e de aposentadoria no âmbito do regime de previdência de que trata este artigo, ou entre este e o RGPS de que trata o art. 201 da Constituição ou as pensões decorrentes das atividades militares de que tratam os art. 42 e art. 142 da Constituição, será assegurado o direito de recebimento do valor integral do benefício mais vantajoso e de uma parte de cada um dos demais benefícios, apurada cumulativamente de acordo com as seguintes faixas:</a:t>
            </a:r>
          </a:p>
        </p:txBody>
      </p:sp>
    </p:spTree>
    <p:extLst>
      <p:ext uri="{BB962C8B-B14F-4D97-AF65-F5344CB8AC3E}">
        <p14:creationId xmlns:p14="http://schemas.microsoft.com/office/powerpoint/2010/main" val="66590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latin typeface="Book Antiqua" panose="02040602050305030304" pitchFamily="18" charset="0"/>
            </a:endParaRPr>
          </a:p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a) oitenta por cento do valor igual ou inferior a um salário-mínimo;</a:t>
            </a: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b) sessenta por cento do valor que exceder um salário-mínimo, até o limite de dois salários mínimos;</a:t>
            </a: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c) quarenta por cento do valor que exceder dois salários mínimos, até o limite de três salários mínimos; e</a:t>
            </a: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d) vinte por cento do valor que exceder três salários mínimos, até o limite de quatro salários mínimos;</a:t>
            </a:r>
          </a:p>
        </p:txBody>
      </p:sp>
    </p:spTree>
    <p:extLst>
      <p:ext uri="{BB962C8B-B14F-4D97-AF65-F5344CB8AC3E}">
        <p14:creationId xmlns:p14="http://schemas.microsoft.com/office/powerpoint/2010/main" val="1812326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87F4806-510B-46FA-8A0B-907D61C044F8}"/>
              </a:ext>
            </a:extLst>
          </p:cNvPr>
          <p:cNvSpPr txBox="1"/>
          <p:nvPr/>
        </p:nvSpPr>
        <p:spPr>
          <a:xfrm>
            <a:off x="8607502" y="2922387"/>
            <a:ext cx="368279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solidFill>
                  <a:srgbClr val="0070C0"/>
                </a:solidFill>
                <a:latin typeface="Book Antiqua" panose="02040602050305030304" pitchFamily="18" charset="0"/>
              </a:rPr>
              <a:t>1 RGPS R$ 5.500,00</a:t>
            </a: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1 RPPS  R$ 5.000,00</a:t>
            </a: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               R$ 1.996,00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E8B4F5F4-5157-466A-B1A4-D249D630BCE7}"/>
              </a:ext>
            </a:extLst>
          </p:cNvPr>
          <p:cNvSpPr/>
          <p:nvPr/>
        </p:nvSpPr>
        <p:spPr>
          <a:xfrm>
            <a:off x="1951842" y="2088303"/>
            <a:ext cx="2922309" cy="466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80%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CBD532AE-52C8-435A-960C-1E74A9770E65}"/>
              </a:ext>
            </a:extLst>
          </p:cNvPr>
          <p:cNvSpPr/>
          <p:nvPr/>
        </p:nvSpPr>
        <p:spPr>
          <a:xfrm>
            <a:off x="1951842" y="3312212"/>
            <a:ext cx="1459510" cy="466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40%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0A7C6E6A-8420-4635-A937-992BFBEBC6AE}"/>
              </a:ext>
            </a:extLst>
          </p:cNvPr>
          <p:cNvSpPr/>
          <p:nvPr/>
        </p:nvSpPr>
        <p:spPr>
          <a:xfrm>
            <a:off x="1951842" y="3924866"/>
            <a:ext cx="733645" cy="466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20%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02DC64A-B14A-44BE-9580-D1CA438FC301}"/>
              </a:ext>
            </a:extLst>
          </p:cNvPr>
          <p:cNvSpPr/>
          <p:nvPr/>
        </p:nvSpPr>
        <p:spPr>
          <a:xfrm>
            <a:off x="1951842" y="2700299"/>
            <a:ext cx="2193155" cy="466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60%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88499511-DEAC-47CE-A53B-90E0B8933612}"/>
              </a:ext>
            </a:extLst>
          </p:cNvPr>
          <p:cNvSpPr txBox="1"/>
          <p:nvPr/>
        </p:nvSpPr>
        <p:spPr>
          <a:xfrm>
            <a:off x="416561" y="2062657"/>
            <a:ext cx="1452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até 1 </a:t>
            </a:r>
            <a:r>
              <a:rPr lang="pt-BR" sz="2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sm</a:t>
            </a:r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60F4C658-E663-4AA7-A034-13AE9C58AEF2}"/>
              </a:ext>
            </a:extLst>
          </p:cNvPr>
          <p:cNvSpPr txBox="1"/>
          <p:nvPr/>
        </p:nvSpPr>
        <p:spPr>
          <a:xfrm>
            <a:off x="416561" y="2690091"/>
            <a:ext cx="1452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1 e 2 </a:t>
            </a:r>
            <a:r>
              <a:rPr lang="pt-BR" sz="2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sm</a:t>
            </a:r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1FFEAF3-D9A7-4ECB-883E-9F0009FA7575}"/>
              </a:ext>
            </a:extLst>
          </p:cNvPr>
          <p:cNvSpPr txBox="1"/>
          <p:nvPr/>
        </p:nvSpPr>
        <p:spPr>
          <a:xfrm>
            <a:off x="416561" y="3352154"/>
            <a:ext cx="1452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2 e 3 </a:t>
            </a:r>
            <a:r>
              <a:rPr lang="pt-BR" sz="2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sm</a:t>
            </a:r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39BCB5D-66C7-4926-807D-4F00DC434C5E}"/>
              </a:ext>
            </a:extLst>
          </p:cNvPr>
          <p:cNvSpPr txBox="1"/>
          <p:nvPr/>
        </p:nvSpPr>
        <p:spPr>
          <a:xfrm>
            <a:off x="416561" y="3924866"/>
            <a:ext cx="1452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3 e 4 </a:t>
            </a:r>
            <a:r>
              <a:rPr lang="pt-BR" sz="2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sm</a:t>
            </a:r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2FCA2912-9499-4092-9C3C-12E581DF2A5D}"/>
              </a:ext>
            </a:extLst>
          </p:cNvPr>
          <p:cNvSpPr txBox="1"/>
          <p:nvPr/>
        </p:nvSpPr>
        <p:spPr>
          <a:xfrm>
            <a:off x="416561" y="4497578"/>
            <a:ext cx="14528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&gt; 4 </a:t>
            </a:r>
            <a:r>
              <a:rPr lang="pt-BR" sz="25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sm</a:t>
            </a:r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ED1EAC4C-A546-43B6-B83F-072B7B5DFAFA}"/>
              </a:ext>
            </a:extLst>
          </p:cNvPr>
          <p:cNvSpPr/>
          <p:nvPr/>
        </p:nvSpPr>
        <p:spPr>
          <a:xfrm>
            <a:off x="1940562" y="4537520"/>
            <a:ext cx="568958" cy="4668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0%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FADEE9F0-BE8D-46B8-8A8B-E40913A6C80B}"/>
              </a:ext>
            </a:extLst>
          </p:cNvPr>
          <p:cNvSpPr txBox="1"/>
          <p:nvPr/>
        </p:nvSpPr>
        <p:spPr>
          <a:xfrm>
            <a:off x="5027705" y="2133324"/>
            <a:ext cx="1425467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+998,00 </a:t>
            </a:r>
          </a:p>
          <a:p>
            <a:pPr algn="just"/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+998,00  </a:t>
            </a:r>
          </a:p>
          <a:p>
            <a:pPr algn="just"/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+998,00</a:t>
            </a:r>
          </a:p>
          <a:p>
            <a:pPr algn="just"/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+998,00  </a:t>
            </a:r>
          </a:p>
          <a:p>
            <a:pPr algn="just"/>
            <a:endParaRPr lang="pt-BR" sz="12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+1008,00</a:t>
            </a:r>
          </a:p>
          <a:p>
            <a:pPr algn="just"/>
            <a:r>
              <a:rPr lang="pt-B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_________</a:t>
            </a: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5.000,00</a:t>
            </a:r>
          </a:p>
          <a:p>
            <a:pPr algn="just"/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D8B6D276-CE2D-4514-A7B4-76ADECD9AB44}"/>
              </a:ext>
            </a:extLst>
          </p:cNvPr>
          <p:cNvSpPr txBox="1"/>
          <p:nvPr/>
        </p:nvSpPr>
        <p:spPr>
          <a:xfrm>
            <a:off x="6649775" y="2133324"/>
            <a:ext cx="142546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798,40 </a:t>
            </a:r>
          </a:p>
          <a:p>
            <a:pPr algn="just"/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598,80  </a:t>
            </a:r>
          </a:p>
          <a:p>
            <a:pPr algn="just"/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399,20</a:t>
            </a:r>
          </a:p>
          <a:p>
            <a:pPr algn="just"/>
            <a:endParaRPr lang="pt-BR" sz="16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199,60  </a:t>
            </a:r>
          </a:p>
          <a:p>
            <a:pPr algn="just"/>
            <a:endParaRPr lang="pt-BR" sz="12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0,00</a:t>
            </a:r>
          </a:p>
          <a:p>
            <a:pPr algn="just"/>
            <a:r>
              <a:rPr lang="pt-BR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_________</a:t>
            </a:r>
          </a:p>
          <a:p>
            <a:pPr algn="just"/>
            <a:r>
              <a:rPr lang="pt-BR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anose="02040602050305030304" pitchFamily="18" charset="0"/>
              </a:rPr>
              <a:t>1.996,00</a:t>
            </a:r>
          </a:p>
          <a:p>
            <a:pPr algn="just"/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  <a:p>
            <a:pPr algn="just"/>
            <a:endParaRPr lang="pt-BR" sz="2500" b="1" dirty="0">
              <a:solidFill>
                <a:schemeClr val="tx1">
                  <a:lumMod val="85000"/>
                  <a:lumOff val="1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030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IV - para fins do disposto no inciso II, na hipótese de pensão por morte, será considerado o valor efetivamente recebido pelo beneficiário; e</a:t>
            </a: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V - na hipótese de extinção do benefício mais vantajoso, será restabelecido, a partir da data da extinção, o pagamento do segundo benefício mais vantajoso, indicado pelo interessado, pelo seu valor total.</a:t>
            </a:r>
          </a:p>
          <a:p>
            <a:pPr algn="just"/>
            <a:endParaRPr lang="pt-BR" sz="1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§ 11. Os critérios de que trata este parágrafo serão aplicados às acumulações que ocorrerem após a data de promulgação desta Emenda à Constituição.</a:t>
            </a:r>
          </a:p>
        </p:txBody>
      </p:sp>
    </p:spTree>
    <p:extLst>
      <p:ext uri="{BB962C8B-B14F-4D97-AF65-F5344CB8AC3E}">
        <p14:creationId xmlns:p14="http://schemas.microsoft.com/office/powerpoint/2010/main" val="22138065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SUBSTITUTIVO (restitui regra permanente)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Art. 40 (...)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6º Ressalvadas as aposentadorias decorrentes dos cargos acumuláveis na forma desta Constituição, é vedada a percepção de mais de uma aposentadoria à conta de </a:t>
            </a:r>
            <a:r>
              <a:rPr lang="pt-BR" sz="2800" u="sng" dirty="0">
                <a:solidFill>
                  <a:srgbClr val="7030A0"/>
                </a:solidFill>
                <a:latin typeface="Book Antiqua" panose="02040602050305030304" pitchFamily="18" charset="0"/>
              </a:rPr>
              <a:t>regime próprio</a:t>
            </a:r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 de previdência social, </a:t>
            </a:r>
            <a:r>
              <a:rPr lang="pt-BR" sz="2800" u="sng" dirty="0">
                <a:solidFill>
                  <a:srgbClr val="0070C0"/>
                </a:solidFill>
                <a:latin typeface="Book Antiqua" panose="02040602050305030304" pitchFamily="18" charset="0"/>
              </a:rPr>
              <a:t>podendo ser estabelecidas outras vedações, regras e condições para a acumulação de benefícios previdenciários na forma estabelecida pelo Regime Geral da Previdência Social.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Art. 201 (...)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15. Lei complementar estabelecerá vedações, regras e condições para a acumulação de benefícios previdenciários.</a:t>
            </a:r>
          </a:p>
        </p:txBody>
      </p:sp>
    </p:spTree>
    <p:extLst>
      <p:ext uri="{BB962C8B-B14F-4D97-AF65-F5344CB8AC3E}">
        <p14:creationId xmlns:p14="http://schemas.microsoft.com/office/powerpoint/2010/main" val="2681773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SUBSTITUTIVO 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637906" y="2167116"/>
            <a:ext cx="978130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Art. 25. É vedada a acumulação de mais de uma pensão por morte </a:t>
            </a:r>
            <a:r>
              <a:rPr lang="pt-BR" sz="2800" u="sng" dirty="0">
                <a:solidFill>
                  <a:srgbClr val="7030A0"/>
                </a:solidFill>
                <a:latin typeface="Book Antiqua" panose="02040602050305030304" pitchFamily="18" charset="0"/>
              </a:rPr>
              <a:t>deixada por cônjuge ou companheiro</a:t>
            </a:r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, no âmbito do mesmo regime de previdência social, salvo se decorrentes do exercício de cargos acumuláveis na forma do art. 37 da Constituição Federal.</a:t>
            </a:r>
          </a:p>
        </p:txBody>
      </p:sp>
    </p:spTree>
    <p:extLst>
      <p:ext uri="{BB962C8B-B14F-4D97-AF65-F5344CB8AC3E}">
        <p14:creationId xmlns:p14="http://schemas.microsoft.com/office/powerpoint/2010/main" val="1674800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SUBSTITUTIVO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7" y="1446941"/>
            <a:ext cx="964985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1º Somente será admitida, </a:t>
            </a:r>
            <a:r>
              <a:rPr lang="pt-BR" sz="2800" u="sng" dirty="0">
                <a:solidFill>
                  <a:srgbClr val="7030A0"/>
                </a:solidFill>
                <a:latin typeface="Book Antiqua" panose="02040602050305030304" pitchFamily="18" charset="0"/>
              </a:rPr>
              <a:t>nos termos do § 2º</a:t>
            </a:r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, a acumulação de: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 – pensão por morte (...) de um regime de previdência social com pensão de outro regime de previdência social;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II - pensão por morte (...) de um regime de previdência social com aposentadoria concedida no âmbito do RGPS, RPPS, ou de militares; 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III - de aposentadoria concedida no âmbito do RGPS ou RPPS com pensões decorrentes das atividades militares de que tratam os </a:t>
            </a:r>
            <a:r>
              <a:rPr lang="pt-BR" sz="2800" dirty="0" err="1">
                <a:solidFill>
                  <a:srgbClr val="7030A0"/>
                </a:solidFill>
                <a:latin typeface="Book Antiqua" panose="02040602050305030304" pitchFamily="18" charset="0"/>
              </a:rPr>
              <a:t>arts</a:t>
            </a:r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. 42 e 142 da Constituição Federal.</a:t>
            </a:r>
          </a:p>
        </p:txBody>
      </p:sp>
    </p:spTree>
    <p:extLst>
      <p:ext uri="{BB962C8B-B14F-4D97-AF65-F5344CB8AC3E}">
        <p14:creationId xmlns:p14="http://schemas.microsoft.com/office/powerpoint/2010/main" val="533627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SUBSTITUTIVO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2º Nas hipóteses das acumulações previstas no § 1º, é assegurada a percepção do valor integral do benefício mais vantajoso e de uma parte de cada um dos demais benefícios, apurada cumulativamente de acordo com as seguintes faixas: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 – 80% - 1 s. m.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II – 60% - 1 a 2 s.m.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III – 40% - 2 a 3 s.m. 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IV – 20% - 3 a 4 s.m. 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V – 10% - &gt; 4 s.m.</a:t>
            </a:r>
          </a:p>
        </p:txBody>
      </p:sp>
    </p:spTree>
    <p:extLst>
      <p:ext uri="{BB962C8B-B14F-4D97-AF65-F5344CB8AC3E}">
        <p14:creationId xmlns:p14="http://schemas.microsoft.com/office/powerpoint/2010/main" val="2784869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404552" y="1659285"/>
            <a:ext cx="993770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Book Antiqua" panose="02040602050305030304" pitchFamily="18" charset="0"/>
              </a:rPr>
              <a:t>Art. 37 (...) - XVI - é vedada a acumulação remunerada de cargos públicos, exceto, quando houver compatibilidade de horários, observado em qualquer caso o disposto no inciso XI:</a:t>
            </a:r>
          </a:p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a) a de dois cargos de professor; </a:t>
            </a: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b) a de um cargo de professor com outro técnico ou científico; </a:t>
            </a: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c) a de dois cargos ou empregos privativos de profissionais de saúde, com profissões regulamentadas;</a:t>
            </a:r>
          </a:p>
        </p:txBody>
      </p:sp>
    </p:spTree>
    <p:extLst>
      <p:ext uri="{BB962C8B-B14F-4D97-AF65-F5344CB8AC3E}">
        <p14:creationId xmlns:p14="http://schemas.microsoft.com/office/powerpoint/2010/main" val="3656631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SUBSTITUTIVO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3º A aplicação do disposto no § 2º poderá ser revista a qualquer tempo, a pedido do interessado, em razão de alteração de algum dos benefícios.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4º As restrições previstas nos §§ 1º e 2° deste artigo não serão aplicadas se o direito aos benefícios houver sido adquirido antes da data de entrada em vigor desta Emenda Constitucional.</a:t>
            </a:r>
          </a:p>
          <a:p>
            <a:pPr algn="just"/>
            <a:r>
              <a:rPr lang="pt-BR" sz="2800" dirty="0">
                <a:solidFill>
                  <a:srgbClr val="7030A0"/>
                </a:solidFill>
                <a:latin typeface="Book Antiqua" panose="02040602050305030304" pitchFamily="18" charset="0"/>
              </a:rPr>
              <a:t>§ 5º As regras sobre acumulação previstas neste artigo e na legislação vigente na data de entrada em vigor desta Emenda Constitucional poderão ser alteradas na forma do §6º do art. 40 e do §15 do art. 201 da Constituição Federal.</a:t>
            </a:r>
          </a:p>
          <a:p>
            <a:pPr algn="just"/>
            <a:endParaRPr lang="pt-BR" sz="28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593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b="1" dirty="0">
                <a:solidFill>
                  <a:srgbClr val="0070C0"/>
                </a:solidFill>
                <a:latin typeface="Book Antiqua" panose="02040602050305030304" pitchFamily="18" charset="0"/>
              </a:rPr>
              <a:t>RESUMO</a:t>
            </a:r>
            <a:endParaRPr lang="pt-BR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648066" y="2219101"/>
            <a:ext cx="978130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dirty="0">
              <a:solidFill>
                <a:srgbClr val="7030A0"/>
              </a:solidFill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solidFill>
                  <a:srgbClr val="0070C0"/>
                </a:solidFill>
                <a:latin typeface="Book Antiqua" panose="02040602050305030304" pitchFamily="18" charset="0"/>
              </a:rPr>
              <a:t>Art. 37, XVI – OK - OK</a:t>
            </a:r>
          </a:p>
          <a:p>
            <a:pPr algn="just"/>
            <a:r>
              <a:rPr lang="pt-BR" sz="2800" dirty="0">
                <a:solidFill>
                  <a:srgbClr val="0070C0"/>
                </a:solidFill>
                <a:latin typeface="Book Antiqua" panose="02040602050305030304" pitchFamily="18" charset="0"/>
              </a:rPr>
              <a:t>Art. 37, §10 -  RGPS - ATUAL</a:t>
            </a:r>
          </a:p>
          <a:p>
            <a:pPr algn="just"/>
            <a:endParaRPr lang="pt-BR" sz="2800" dirty="0">
              <a:solidFill>
                <a:srgbClr val="0070C0"/>
              </a:solidFill>
              <a:latin typeface="Book Antiqua" panose="02040602050305030304" pitchFamily="18" charset="0"/>
            </a:endParaRPr>
          </a:p>
          <a:p>
            <a:pPr algn="just"/>
            <a:endParaRPr lang="pt-BR" sz="28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32058E65-EAB0-4B45-8F3C-560A94099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581112"/>
              </p:ext>
            </p:extLst>
          </p:nvPr>
        </p:nvGraphicFramePr>
        <p:xfrm>
          <a:off x="1648066" y="1981201"/>
          <a:ext cx="9572568" cy="315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7768">
                  <a:extLst>
                    <a:ext uri="{9D8B030D-6E8A-4147-A177-3AD203B41FA5}">
                      <a16:colId xmlns:a16="http://schemas.microsoft.com/office/drawing/2014/main" val="1040307738"/>
                    </a:ext>
                  </a:extLst>
                </a:gridCol>
                <a:gridCol w="3718560">
                  <a:extLst>
                    <a:ext uri="{9D8B030D-6E8A-4147-A177-3AD203B41FA5}">
                      <a16:colId xmlns:a16="http://schemas.microsoft.com/office/drawing/2014/main" val="811549094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499273660"/>
                    </a:ext>
                  </a:extLst>
                </a:gridCol>
              </a:tblGrid>
              <a:tr h="432388">
                <a:tc>
                  <a:txBody>
                    <a:bodyPr/>
                    <a:lstStyle/>
                    <a:p>
                      <a:r>
                        <a:rPr lang="pt-BR" sz="2000" dirty="0"/>
                        <a:t>DISPOSITIVO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Governo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Substitutivo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253970"/>
                  </a:ext>
                </a:extLst>
              </a:tr>
              <a:tr h="432388">
                <a:tc>
                  <a:txBody>
                    <a:bodyPr/>
                    <a:lstStyle/>
                    <a:p>
                      <a:r>
                        <a:rPr lang="pt-BR" sz="2000" dirty="0"/>
                        <a:t>Art. 37, XVI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Mantém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7030A0"/>
                          </a:solidFill>
                        </a:rPr>
                        <a:t>Mantém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23656"/>
                  </a:ext>
                </a:extLst>
              </a:tr>
              <a:tr h="432388">
                <a:tc>
                  <a:txBody>
                    <a:bodyPr/>
                    <a:lstStyle/>
                    <a:p>
                      <a:r>
                        <a:rPr lang="pt-BR" sz="2000" dirty="0"/>
                        <a:t>Art. 37, §10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Acresce RGPS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7030A0"/>
                          </a:solidFill>
                        </a:rPr>
                        <a:t>Mantém texto atual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01479"/>
                  </a:ext>
                </a:extLst>
              </a:tr>
              <a:tr h="764994">
                <a:tc>
                  <a:txBody>
                    <a:bodyPr/>
                    <a:lstStyle/>
                    <a:p>
                      <a:r>
                        <a:rPr lang="pt-BR" sz="2000" dirty="0"/>
                        <a:t>Art. 40, §6º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Cria regras rígidas (RGPS)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7030A0"/>
                          </a:solidFill>
                        </a:rPr>
                        <a:t>Retorna só RPPS (permite tratar acumulação com o RGPS em LC)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9164705"/>
                  </a:ext>
                </a:extLst>
              </a:tr>
              <a:tr h="1097602">
                <a:tc>
                  <a:txBody>
                    <a:bodyPr/>
                    <a:lstStyle/>
                    <a:p>
                      <a:r>
                        <a:rPr lang="pt-BR" sz="2000" dirty="0"/>
                        <a:t>Novidades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/>
                        <a:t>Limite para acumulação de aposentadorias e pensões (vários regimes previdenciários)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7030A0"/>
                          </a:solidFill>
                        </a:rPr>
                        <a:t>Limite apenas para acumulação de pensões e aposentadoria com a pensão por morte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474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9543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E45F0E02-0ABC-4510-BEBD-8E828B580B06}"/>
              </a:ext>
            </a:extLst>
          </p:cNvPr>
          <p:cNvSpPr txBox="1"/>
          <p:nvPr/>
        </p:nvSpPr>
        <p:spPr>
          <a:xfrm>
            <a:off x="8046720" y="6174750"/>
            <a:ext cx="4917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1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douglas@abcprev.com.br</a:t>
            </a:r>
          </a:p>
        </p:txBody>
      </p:sp>
    </p:spTree>
    <p:extLst>
      <p:ext uri="{BB962C8B-B14F-4D97-AF65-F5344CB8AC3E}">
        <p14:creationId xmlns:p14="http://schemas.microsoft.com/office/powerpoint/2010/main" val="372385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74006" y="2090172"/>
            <a:ext cx="938289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Art. 40 (...) - § 6º Ressalvadas as aposentadorias decorrentes dos cargos acumuláveis na forma desta Constituição, é vedada a percepção de mais de uma aposentadoria à conta do regime de previdência previsto neste artigo. </a:t>
            </a:r>
          </a:p>
        </p:txBody>
      </p:sp>
    </p:spTree>
    <p:extLst>
      <p:ext uri="{BB962C8B-B14F-4D97-AF65-F5344CB8AC3E}">
        <p14:creationId xmlns:p14="http://schemas.microsoft.com/office/powerpoint/2010/main" val="1640572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37061" y="1422216"/>
            <a:ext cx="93828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Art. 37 (...) - § 10. É vedada a percepção simultânea de proventos de aposentadoria decorrentes do art. 40 ou dos </a:t>
            </a:r>
            <a:r>
              <a:rPr lang="pt-BR" sz="2800" dirty="0" err="1">
                <a:latin typeface="Book Antiqua" panose="02040602050305030304" pitchFamily="18" charset="0"/>
              </a:rPr>
              <a:t>arts</a:t>
            </a:r>
            <a:r>
              <a:rPr lang="pt-BR" sz="2800" dirty="0">
                <a:latin typeface="Book Antiqua" panose="02040602050305030304" pitchFamily="18" charset="0"/>
              </a:rPr>
              <a:t>. 42 e 142 com a remuneração de cargo, emprego ou função pública, ressalvados os cargos acumuláveis na forma desta Constituição, os cargos eletivos e os cargos em comissão declarados em lei de livre nomeação e exoneração.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DE3D5FBC-9CE9-4E0D-9FD0-4D121604391E}"/>
              </a:ext>
            </a:extLst>
          </p:cNvPr>
          <p:cNvSpPr txBox="1"/>
          <p:nvPr/>
        </p:nvSpPr>
        <p:spPr>
          <a:xfrm>
            <a:off x="1643928" y="4563349"/>
            <a:ext cx="93828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400" dirty="0">
                <a:solidFill>
                  <a:srgbClr val="002060"/>
                </a:solidFill>
                <a:latin typeface="Book Antiqua" panose="02040602050305030304" pitchFamily="18" charset="0"/>
              </a:rPr>
              <a:t>Aposentadoria no RGPS, não gera vacância do cargo público</a:t>
            </a:r>
          </a:p>
        </p:txBody>
      </p:sp>
    </p:spTree>
    <p:extLst>
      <p:ext uri="{BB962C8B-B14F-4D97-AF65-F5344CB8AC3E}">
        <p14:creationId xmlns:p14="http://schemas.microsoft.com/office/powerpoint/2010/main" val="3210507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803255" y="2283340"/>
            <a:ext cx="93828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Book Antiqua" panose="02040602050305030304" pitchFamily="18" charset="0"/>
              </a:rPr>
              <a:t>ART. 96 – Lei n.º 8.213/91</a:t>
            </a: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Incluído pela Lei nº 13.846, de 18 de junho de 2019</a:t>
            </a:r>
          </a:p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VIII - é vedada a </a:t>
            </a:r>
            <a:r>
              <a:rPr lang="pt-BR" sz="2800" dirty="0" err="1">
                <a:latin typeface="Book Antiqua" panose="02040602050305030304" pitchFamily="18" charset="0"/>
              </a:rPr>
              <a:t>desaverbação</a:t>
            </a:r>
            <a:r>
              <a:rPr lang="pt-BR" sz="2800" dirty="0">
                <a:latin typeface="Book Antiqua" panose="02040602050305030304" pitchFamily="18" charset="0"/>
              </a:rPr>
              <a:t> de tempo em regime próprio de previdência social quando o tempo averbado tiver gerado a concessão de vantagens remuneratórias ao servidor público em atividade;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9E517AE-33B7-4F98-A204-D1DD7E2531B5}"/>
              </a:ext>
            </a:extLst>
          </p:cNvPr>
          <p:cNvSpPr txBox="1"/>
          <p:nvPr/>
        </p:nvSpPr>
        <p:spPr>
          <a:xfrm>
            <a:off x="1803255" y="1126033"/>
            <a:ext cx="9382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IN 77/2015 (§1º, art. 452) e </a:t>
            </a:r>
            <a:r>
              <a:rPr lang="pt-BR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IN 45/2010 (§1º, art. 380) </a:t>
            </a:r>
          </a:p>
        </p:txBody>
      </p:sp>
    </p:spTree>
    <p:extLst>
      <p:ext uri="{BB962C8B-B14F-4D97-AF65-F5344CB8AC3E}">
        <p14:creationId xmlns:p14="http://schemas.microsoft.com/office/powerpoint/2010/main" val="133646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663170" y="1372957"/>
            <a:ext cx="938289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L. 8.213/91 - Art. 124. Salvo no caso de direito adquirido, não é permitido o recebimento conjunto dos seguintes benefícios da Previdência Social:</a:t>
            </a:r>
          </a:p>
          <a:p>
            <a:pPr algn="just"/>
            <a:r>
              <a:rPr lang="pt-BR" dirty="0">
                <a:latin typeface="Book Antiqua" panose="02040602050305030304" pitchFamily="18" charset="0"/>
              </a:rPr>
              <a:t>(...)</a:t>
            </a: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II - mais de uma aposentadoria;        </a:t>
            </a:r>
          </a:p>
          <a:p>
            <a:pPr algn="just"/>
            <a:r>
              <a:rPr lang="pt-BR" dirty="0">
                <a:latin typeface="Book Antiqua" panose="02040602050305030304" pitchFamily="18" charset="0"/>
              </a:rPr>
              <a:t>(...)</a:t>
            </a: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VI - mais de uma pensão deixada por cônjuge ou companheiro, ressalvado o direito de opção pela mais vantajosa. </a:t>
            </a:r>
          </a:p>
        </p:txBody>
      </p:sp>
    </p:spTree>
    <p:extLst>
      <p:ext uri="{BB962C8B-B14F-4D97-AF65-F5344CB8AC3E}">
        <p14:creationId xmlns:p14="http://schemas.microsoft.com/office/powerpoint/2010/main" val="135491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820189" y="1654194"/>
            <a:ext cx="93828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>
                <a:latin typeface="Book Antiqua" panose="02040602050305030304" pitchFamily="18" charset="0"/>
              </a:rPr>
              <a:t>ACUMULAÇÃO DE BENEFÍCIOS HOJE</a:t>
            </a:r>
          </a:p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APOSENTADORIAS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latin typeface="Book Antiqua" panose="02040602050305030304" pitchFamily="18" charset="0"/>
              </a:rPr>
              <a:t>RPPS       </a:t>
            </a:r>
            <a:r>
              <a:rPr lang="pt-BR" sz="2800" dirty="0">
                <a:solidFill>
                  <a:srgbClr val="FF0000"/>
                </a:solidFill>
                <a:latin typeface="Book Antiqua" panose="02040602050305030304" pitchFamily="18" charset="0"/>
              </a:rPr>
              <a:t>regra</a:t>
            </a:r>
            <a:r>
              <a:rPr lang="pt-BR" sz="2800" dirty="0">
                <a:latin typeface="Book Antiqua" panose="02040602050305030304" pitchFamily="18" charset="0"/>
              </a:rPr>
              <a:t>        </a:t>
            </a:r>
            <a:r>
              <a:rPr lang="pt-BR" sz="2800" dirty="0">
                <a:solidFill>
                  <a:schemeClr val="accent6">
                    <a:lumMod val="50000"/>
                  </a:schemeClr>
                </a:solidFill>
                <a:latin typeface="Book Antiqua" panose="02040602050305030304" pitchFamily="18" charset="0"/>
              </a:rPr>
              <a:t>exceção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latin typeface="Book Antiqua" panose="02040602050305030304" pitchFamily="18" charset="0"/>
              </a:rPr>
              <a:t>RGPS</a:t>
            </a:r>
          </a:p>
          <a:p>
            <a:pPr marL="457200" indent="-457200" algn="just">
              <a:buFontTx/>
              <a:buChar char="-"/>
            </a:pPr>
            <a:r>
              <a:rPr lang="pt-BR" sz="2800" dirty="0">
                <a:latin typeface="Book Antiqua" panose="02040602050305030304" pitchFamily="18" charset="0"/>
              </a:rPr>
              <a:t>RPPS X RGPS       </a:t>
            </a:r>
            <a:r>
              <a:rPr lang="pt-BR" sz="2000" dirty="0">
                <a:latin typeface="Book Antiqua" panose="02040602050305030304" pitchFamily="18" charset="0"/>
              </a:rPr>
              <a:t>   (sem usar tempo do mesmo vínculo do Município)</a:t>
            </a:r>
            <a:endParaRPr lang="pt-BR" sz="2800" dirty="0">
              <a:latin typeface="Book Antiqua" panose="02040602050305030304" pitchFamily="18" charset="0"/>
            </a:endParaRPr>
          </a:p>
          <a:p>
            <a:pPr algn="just"/>
            <a:endParaRPr lang="pt-BR" sz="2800" dirty="0">
              <a:latin typeface="Book Antiqua" panose="02040602050305030304" pitchFamily="18" charset="0"/>
            </a:endParaRPr>
          </a:p>
          <a:p>
            <a:pPr algn="just"/>
            <a:r>
              <a:rPr lang="pt-BR" sz="2800" dirty="0">
                <a:latin typeface="Book Antiqua" panose="02040602050305030304" pitchFamily="18" charset="0"/>
              </a:rPr>
              <a:t>APOSENTADORIA E PENSÃO</a:t>
            </a:r>
          </a:p>
        </p:txBody>
      </p:sp>
      <p:pic>
        <p:nvPicPr>
          <p:cNvPr id="2058" name="Picture 10" descr="Resultado de imagem para SIMBOLO CERTO">
            <a:extLst>
              <a:ext uri="{FF2B5EF4-FFF2-40B4-BE49-F238E27FC236}">
                <a16:creationId xmlns:a16="http://schemas.microsoft.com/office/drawing/2014/main" id="{0558F98D-582E-469E-B756-629DE79B3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033" y="3026977"/>
            <a:ext cx="252313" cy="25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esultado de imagem para SIMBOLO ERRADO">
            <a:extLst>
              <a:ext uri="{FF2B5EF4-FFF2-40B4-BE49-F238E27FC236}">
                <a16:creationId xmlns:a16="http://schemas.microsoft.com/office/drawing/2014/main" id="{FDCA4CB9-ECE7-44B9-BF25-FD2FB4DF4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06" y="3423909"/>
            <a:ext cx="252314" cy="2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Resultado de imagem para SIMBOLO CERTO">
            <a:extLst>
              <a:ext uri="{FF2B5EF4-FFF2-40B4-BE49-F238E27FC236}">
                <a16:creationId xmlns:a16="http://schemas.microsoft.com/office/drawing/2014/main" id="{8F66F923-8A62-4C5B-A875-37AB04200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06" y="3821543"/>
            <a:ext cx="252313" cy="25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Resultado de imagem para SIMBOLO CERTO">
            <a:extLst>
              <a:ext uri="{FF2B5EF4-FFF2-40B4-BE49-F238E27FC236}">
                <a16:creationId xmlns:a16="http://schemas.microsoft.com/office/drawing/2014/main" id="{CE8B8BA1-A913-4D15-B44B-D68D732583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436" y="4673755"/>
            <a:ext cx="252313" cy="25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Resultado de imagem para SIMBOLO ERRADO">
            <a:extLst>
              <a:ext uri="{FF2B5EF4-FFF2-40B4-BE49-F238E27FC236}">
                <a16:creationId xmlns:a16="http://schemas.microsoft.com/office/drawing/2014/main" id="{29CF5E3F-85D4-428B-8F7E-79812CC26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906" y="3026977"/>
            <a:ext cx="252314" cy="25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5703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Proposta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Art. 37 (...) - § 10. É vedada a percepção simultânea de proventos de aposentadoria do regime próprio de previdência social de que trata o art. 40, de proventos de inatividade, de que tratam os art. 42 e art. 142 </a:t>
            </a:r>
            <a:r>
              <a:rPr lang="pt-BR" sz="2600" u="sng" dirty="0">
                <a:solidFill>
                  <a:srgbClr val="002060"/>
                </a:solidFill>
                <a:latin typeface="Book Antiqua" panose="02040602050305030304" pitchFamily="18" charset="0"/>
              </a:rPr>
              <a:t>e de proventos de aposentadoria do Regime Geral de Previdência Social, de que trata o art. 201</a:t>
            </a:r>
            <a:r>
              <a:rPr lang="pt-BR" sz="2600" dirty="0">
                <a:latin typeface="Book Antiqua" panose="02040602050305030304" pitchFamily="18" charset="0"/>
              </a:rPr>
              <a:t>, decorrentes do exercício de cargo, emprego ou função pública, com a remuneração de cargo, emprego ou função pública, ressalvados os cargos acumuláveis na forma prevista nesta Constituição, os cargos eletivos e os cargos em comissão declarados em lei de livre nomeação e exoneração.</a:t>
            </a:r>
          </a:p>
        </p:txBody>
      </p:sp>
    </p:spTree>
    <p:extLst>
      <p:ext uri="{BB962C8B-B14F-4D97-AF65-F5344CB8AC3E}">
        <p14:creationId xmlns:p14="http://schemas.microsoft.com/office/powerpoint/2010/main" val="3815052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813425" y="804749"/>
            <a:ext cx="938289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500" b="1" dirty="0">
                <a:latin typeface="Book Antiqua" panose="02040602050305030304" pitchFamily="18" charset="0"/>
              </a:rPr>
              <a:t>PEC 06/2019</a:t>
            </a:r>
          </a:p>
          <a:p>
            <a:pPr algn="just"/>
            <a:r>
              <a:rPr lang="pt-BR" sz="1600" b="1" dirty="0">
                <a:solidFill>
                  <a:srgbClr val="7030A0"/>
                </a:solidFill>
                <a:latin typeface="Book Antiqua" panose="02040602050305030304" pitchFamily="18" charset="0"/>
              </a:rPr>
              <a:t>Regra de transição (GOVERNO)</a:t>
            </a:r>
            <a:endParaRPr lang="pt-BR" sz="1600" dirty="0">
              <a:solidFill>
                <a:srgbClr val="7030A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FC9C280-9430-4523-B3F9-76451A4C3205}"/>
              </a:ext>
            </a:extLst>
          </p:cNvPr>
          <p:cNvSpPr txBox="1"/>
          <p:nvPr/>
        </p:nvSpPr>
        <p:spPr>
          <a:xfrm>
            <a:off x="1597266" y="1446941"/>
            <a:ext cx="978130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2600" dirty="0">
              <a:latin typeface="Book Antiqua" panose="02040602050305030304" pitchFamily="18" charset="0"/>
            </a:endParaRPr>
          </a:p>
          <a:p>
            <a:pPr algn="just"/>
            <a:r>
              <a:rPr lang="pt-BR" sz="2600" dirty="0">
                <a:latin typeface="Book Antiqua" panose="02040602050305030304" pitchFamily="18" charset="0"/>
              </a:rPr>
              <a:t>Art. 12. Até que entre em vigor a lei complementar de que trata o § 1º do art. 40 da Constituição, aplicam-se as normas gerais de organização e de funcionamento, de  responsabilidade previdenciária na gestão dos regimes próprios de previdência social e de benefícios previdenciários estabelecidas pela Lei nº 9.717, de 27 de novembro de 1998, que será recepcionada com força de lei complementar, e o disposto neste artigo.</a:t>
            </a:r>
          </a:p>
        </p:txBody>
      </p:sp>
    </p:spTree>
    <p:extLst>
      <p:ext uri="{BB962C8B-B14F-4D97-AF65-F5344CB8AC3E}">
        <p14:creationId xmlns:p14="http://schemas.microsoft.com/office/powerpoint/2010/main" val="34813425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1657</Words>
  <Application>Microsoft Office PowerPoint</Application>
  <PresentationFormat>Widescreen</PresentationFormat>
  <Paragraphs>166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Douglas Figueiredo</cp:lastModifiedBy>
  <cp:revision>28</cp:revision>
  <dcterms:created xsi:type="dcterms:W3CDTF">2019-05-07T17:44:33Z</dcterms:created>
  <dcterms:modified xsi:type="dcterms:W3CDTF">2019-06-27T21:31:12Z</dcterms:modified>
</cp:coreProperties>
</file>